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4"/>
  </p:notesMasterIdLst>
  <p:handoutMasterIdLst>
    <p:handoutMasterId r:id="rId15"/>
  </p:handoutMasterIdLst>
  <p:sldIdLst>
    <p:sldId id="792" r:id="rId3"/>
    <p:sldId id="793" r:id="rId4"/>
    <p:sldId id="794" r:id="rId5"/>
    <p:sldId id="795" r:id="rId6"/>
    <p:sldId id="796" r:id="rId7"/>
    <p:sldId id="797" r:id="rId8"/>
    <p:sldId id="798" r:id="rId9"/>
    <p:sldId id="799" r:id="rId10"/>
    <p:sldId id="800" r:id="rId11"/>
    <p:sldId id="801" r:id="rId12"/>
    <p:sldId id="802" r:id="rId1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State License Law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31CBA00F-3F5C-4BAA-85F9-46FCC0994102}">
      <dgm:prSet custT="1"/>
      <dgm:spPr/>
      <dgm:t>
        <a:bodyPr/>
        <a:lstStyle/>
        <a:p>
          <a:r>
            <a:rPr lang="en-US" sz="2800" b="0" dirty="0"/>
            <a:t>Obtaining a Real Estate License</a:t>
          </a:r>
        </a:p>
      </dgm:t>
    </dgm:pt>
    <dgm:pt modelId="{944E1B4E-5614-4717-83D9-B000CE9B4E63}" type="parTrans" cxnId="{D0DB4597-38A8-4A59-AAE6-D772E5B5BAA6}">
      <dgm:prSet/>
      <dgm:spPr/>
      <dgm:t>
        <a:bodyPr/>
        <a:lstStyle/>
        <a:p>
          <a:endParaRPr lang="en-US"/>
        </a:p>
      </dgm:t>
    </dgm:pt>
    <dgm:pt modelId="{F1FD4B05-7748-4E6E-9FC0-A0B26637BFCE}" type="sibTrans" cxnId="{D0DB4597-38A8-4A59-AAE6-D772E5B5BAA6}">
      <dgm:prSet/>
      <dgm:spPr/>
      <dgm:t>
        <a:bodyPr/>
        <a:lstStyle/>
        <a:p>
          <a:endParaRPr lang="en-US"/>
        </a:p>
      </dgm:t>
    </dgm:pt>
    <dgm:pt modelId="{28F203CB-DD14-4092-90AB-8E6372F68580}">
      <dgm:prSet custT="1"/>
      <dgm:spPr/>
      <dgm:t>
        <a:bodyPr/>
        <a:lstStyle/>
        <a:p>
          <a:r>
            <a:rPr lang="en-US" sz="2800" b="0" dirty="0"/>
            <a:t>License Regulation</a:t>
          </a:r>
        </a:p>
      </dgm:t>
    </dgm:pt>
    <dgm:pt modelId="{B6F751EA-1157-41B6-8E3B-6BD1EC91A110}" type="parTrans" cxnId="{482B9026-C0D0-4142-86B3-90459E252C57}">
      <dgm:prSet/>
      <dgm:spPr/>
      <dgm:t>
        <a:bodyPr/>
        <a:lstStyle/>
        <a:p>
          <a:endParaRPr lang="en-US"/>
        </a:p>
      </dgm:t>
    </dgm:pt>
    <dgm:pt modelId="{E30A8A04-CBA9-4066-8518-792A16E70702}" type="sibTrans" cxnId="{482B9026-C0D0-4142-86B3-90459E252C57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3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DF22BDF4-ED0F-4E87-ADE2-C9035D6962A1}" type="pres">
      <dgm:prSet presAssocID="{31CBA00F-3F5C-4BAA-85F9-46FCC0994102}" presName="parentText" presStyleLbl="node1" presStyleIdx="1" presStyleCnt="3" custLinFactY="-684" custLinFactNeighborX="-690" custLinFactNeighborY="-100000">
        <dgm:presLayoutVars>
          <dgm:chMax val="0"/>
          <dgm:bulletEnabled val="1"/>
        </dgm:presLayoutVars>
      </dgm:prSet>
      <dgm:spPr/>
    </dgm:pt>
    <dgm:pt modelId="{3F0E60CB-5490-4804-80D3-E21374E9C60A}" type="pres">
      <dgm:prSet presAssocID="{F1FD4B05-7748-4E6E-9FC0-A0B26637BFCE}" presName="spacer" presStyleCnt="0"/>
      <dgm:spPr/>
    </dgm:pt>
    <dgm:pt modelId="{86BE22A9-7F66-4AFC-BB01-0EBEC0A89EA6}" type="pres">
      <dgm:prSet presAssocID="{28F203CB-DD14-4092-90AB-8E6372F68580}" presName="parentText" presStyleLbl="node1" presStyleIdx="2" presStyleCnt="3" custLinFactY="-12140" custLinFactNeighborX="-690" custLinFactNeighborY="-100000">
        <dgm:presLayoutVars>
          <dgm:chMax val="0"/>
          <dgm:bulletEnabled val="1"/>
        </dgm:presLayoutVars>
      </dgm:prSet>
      <dgm:spPr/>
    </dgm:pt>
  </dgm:ptLst>
  <dgm:cxnLst>
    <dgm:cxn modelId="{482B9026-C0D0-4142-86B3-90459E252C57}" srcId="{420FE836-15B6-40BC-9F25-40BD8E0A5E39}" destId="{28F203CB-DD14-4092-90AB-8E6372F68580}" srcOrd="2" destOrd="0" parTransId="{B6F751EA-1157-41B6-8E3B-6BD1EC91A110}" sibTransId="{E30A8A04-CBA9-4066-8518-792A16E70702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05E70484-0748-4A72-A919-55E02BA056E4}" type="presOf" srcId="{420FE836-15B6-40BC-9F25-40BD8E0A5E39}" destId="{61E18645-9A1E-41BA-8952-7654E9D4A096}" srcOrd="0" destOrd="0" presId="urn:microsoft.com/office/officeart/2005/8/layout/vList2"/>
    <dgm:cxn modelId="{D0DB4597-38A8-4A59-AAE6-D772E5B5BAA6}" srcId="{420FE836-15B6-40BC-9F25-40BD8E0A5E39}" destId="{31CBA00F-3F5C-4BAA-85F9-46FCC0994102}" srcOrd="1" destOrd="0" parTransId="{944E1B4E-5614-4717-83D9-B000CE9B4E63}" sibTransId="{F1FD4B05-7748-4E6E-9FC0-A0B26637BFCE}"/>
    <dgm:cxn modelId="{B136AB99-4E1B-4650-A7C6-C1CB11589B35}" type="presOf" srcId="{28F203CB-DD14-4092-90AB-8E6372F68580}" destId="{86BE22A9-7F66-4AFC-BB01-0EBEC0A89EA6}" srcOrd="0" destOrd="0" presId="urn:microsoft.com/office/officeart/2005/8/layout/vList2"/>
    <dgm:cxn modelId="{C6B2B0B6-BC38-44A5-985E-D28E244BADC5}" type="presOf" srcId="{31CBA00F-3F5C-4BAA-85F9-46FCC0994102}" destId="{DF22BDF4-ED0F-4E87-ADE2-C9035D6962A1}" srcOrd="0" destOrd="0" presId="urn:microsoft.com/office/officeart/2005/8/layout/vList2"/>
    <dgm:cxn modelId="{A1F853DD-1EA4-4DCD-B2E7-B42FB1C36497}" type="presOf" srcId="{6819D456-DB70-4462-A4D0-E01F8287C35C}" destId="{F8657375-F6AF-454D-8B1A-A71022EE2F15}" srcOrd="0" destOrd="0" presId="urn:microsoft.com/office/officeart/2005/8/layout/vList2"/>
    <dgm:cxn modelId="{FEE8B703-80AD-406E-8E15-560AE69A8C71}" type="presParOf" srcId="{61E18645-9A1E-41BA-8952-7654E9D4A096}" destId="{F8657375-F6AF-454D-8B1A-A71022EE2F15}" srcOrd="0" destOrd="0" presId="urn:microsoft.com/office/officeart/2005/8/layout/vList2"/>
    <dgm:cxn modelId="{2DE85E1B-EB5E-4CC7-B4EA-9CEE0A29ACC3}" type="presParOf" srcId="{61E18645-9A1E-41BA-8952-7654E9D4A096}" destId="{2A581299-9EDE-4CC3-99DE-E79BADEB3DD9}" srcOrd="1" destOrd="0" presId="urn:microsoft.com/office/officeart/2005/8/layout/vList2"/>
    <dgm:cxn modelId="{BFE80499-09E6-4222-B54C-D74826F45851}" type="presParOf" srcId="{61E18645-9A1E-41BA-8952-7654E9D4A096}" destId="{DF22BDF4-ED0F-4E87-ADE2-C9035D6962A1}" srcOrd="2" destOrd="0" presId="urn:microsoft.com/office/officeart/2005/8/layout/vList2"/>
    <dgm:cxn modelId="{6DE103C7-A01F-4B79-8647-2697E05FF985}" type="presParOf" srcId="{61E18645-9A1E-41BA-8952-7654E9D4A096}" destId="{3F0E60CB-5490-4804-80D3-E21374E9C60A}" srcOrd="3" destOrd="0" presId="urn:microsoft.com/office/officeart/2005/8/layout/vList2"/>
    <dgm:cxn modelId="{5EB2DA0F-5CAF-4419-978F-38EAC8EB7A79}" type="presParOf" srcId="{61E18645-9A1E-41BA-8952-7654E9D4A096}" destId="{86BE22A9-7F66-4AFC-BB01-0EBEC0A89EA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26410"/>
          <a:ext cx="5524502" cy="87984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State License Law</a:t>
          </a:r>
        </a:p>
      </dsp:txBody>
      <dsp:txXfrm>
        <a:off x="42950" y="69360"/>
        <a:ext cx="5438602" cy="793940"/>
      </dsp:txXfrm>
    </dsp:sp>
    <dsp:sp modelId="{DF22BDF4-ED0F-4E87-ADE2-C9035D6962A1}">
      <dsp:nvSpPr>
        <dsp:cNvPr id="0" name=""/>
        <dsp:cNvSpPr/>
      </dsp:nvSpPr>
      <dsp:spPr>
        <a:xfrm>
          <a:off x="0" y="904601"/>
          <a:ext cx="5524502" cy="879840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Obtaining a Real Estate License</a:t>
          </a:r>
        </a:p>
      </dsp:txBody>
      <dsp:txXfrm>
        <a:off x="42950" y="947551"/>
        <a:ext cx="5438602" cy="793940"/>
      </dsp:txXfrm>
    </dsp:sp>
    <dsp:sp modelId="{86BE22A9-7F66-4AFC-BB01-0EBEC0A89EA6}">
      <dsp:nvSpPr>
        <dsp:cNvPr id="0" name=""/>
        <dsp:cNvSpPr/>
      </dsp:nvSpPr>
      <dsp:spPr>
        <a:xfrm>
          <a:off x="0" y="1819006"/>
          <a:ext cx="5524502" cy="879840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License Regulation</a:t>
          </a:r>
        </a:p>
      </dsp:txBody>
      <dsp:txXfrm>
        <a:off x="42950" y="1861956"/>
        <a:ext cx="5438602" cy="7939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66097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188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826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195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675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429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0430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744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43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883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338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10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32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352"/>
            <a:ext cx="9144000" cy="687535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-8676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838200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22: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REAL ESTATE LICENSING &amp; REGULATION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809748" y="2590800"/>
          <a:ext cx="5524502" cy="297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380797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#22 R.E. Licensing &amp; Regulation          Slide 22-1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069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License Regulation</a:t>
            </a:r>
          </a:p>
          <a:p>
            <a:pPr marL="0" indent="0">
              <a:buNone/>
            </a:pPr>
            <a:endParaRPr lang="en-US" sz="800" b="1" dirty="0"/>
          </a:p>
          <a:p>
            <a:pPr marL="400050" lvl="1" indent="0">
              <a:buNone/>
            </a:pPr>
            <a:r>
              <a:rPr lang="en-US" sz="2400" b="1" dirty="0"/>
              <a:t>Focuses of Commission regulation </a:t>
            </a:r>
          </a:p>
          <a:p>
            <a:pPr marL="400050" lvl="1" indent="0">
              <a:buNone/>
            </a:pPr>
            <a:endParaRPr lang="en-US" sz="1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Licensing and license status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Real estate schools and programs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Practices of licensees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Professional guidelines to protect public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Disputes and complaints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Issuance, suspension or revocation of licenses</a:t>
            </a:r>
          </a:p>
          <a:p>
            <a:pPr marL="400050" lvl="1" indent="0">
              <a:buNone/>
            </a:pPr>
            <a:endParaRPr lang="en-US" sz="9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Obtaining a Real Estate License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823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License Regulation</a:t>
            </a:r>
          </a:p>
          <a:p>
            <a:pPr marL="0" indent="0">
              <a:buNone/>
            </a:pPr>
            <a:endParaRPr lang="en-US" sz="800" b="1" dirty="0"/>
          </a:p>
          <a:p>
            <a:pPr marL="400050" lvl="1" indent="0">
              <a:buNone/>
            </a:pPr>
            <a:r>
              <a:rPr lang="en-US" sz="2400" b="1" dirty="0"/>
              <a:t>Bonds and recovery funds</a:t>
            </a:r>
          </a:p>
          <a:p>
            <a:pPr marL="400050" lvl="1" indent="0">
              <a:buNone/>
            </a:pPr>
            <a:endParaRPr lang="en-US" sz="1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Ensure that the public will be able to collect on settlements for damages and money judgments </a:t>
            </a:r>
            <a:r>
              <a:rPr lang="en-US" sz="2400"/>
              <a:t>against licensees </a:t>
            </a:r>
            <a:endParaRPr lang="en-US" sz="2400" dirty="0"/>
          </a:p>
          <a:p>
            <a:pPr marL="400050" lvl="1" indent="0">
              <a:buNone/>
            </a:pPr>
            <a:endParaRPr lang="en-US" sz="900" b="1" dirty="0"/>
          </a:p>
          <a:p>
            <a:pPr marL="400050" lvl="1" indent="0">
              <a:buNone/>
            </a:pPr>
            <a:endParaRPr lang="en-US" sz="24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Obtaining a Real Estate License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893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State License Law</a:t>
            </a:r>
          </a:p>
          <a:p>
            <a:pPr marL="0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Note to students</a:t>
            </a:r>
            <a:r>
              <a:rPr lang="en-US" sz="2400" dirty="0"/>
              <a:t>: the following slides in this unit present an overview of license law fundamentals that apply generally to all states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Refer to laws of your state </a:t>
            </a:r>
            <a:r>
              <a:rPr lang="en-US" sz="2400" dirty="0"/>
              <a:t>to understand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how these basics apply to you in your state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what you will be tested on in your state to obtain your license 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Obtaining a Real Estate License</a:t>
            </a:r>
          </a:p>
          <a:p>
            <a:endParaRPr lang="en-US" b="1" dirty="0"/>
          </a:p>
          <a:p>
            <a:r>
              <a:rPr lang="en-US" b="1" dirty="0"/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8421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State License Law</a:t>
            </a:r>
          </a:p>
          <a:p>
            <a:pPr marL="400050" lvl="1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Purposes of state real estate legislation</a:t>
            </a:r>
          </a:p>
          <a:p>
            <a:pPr marL="400050" lvl="1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To protect the public and ensure professional competency of licensees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To establish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requirements for licensure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guidelines of conduct for maintaining license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 real estate commission to administer and enforce the law</a:t>
            </a:r>
            <a:br>
              <a:rPr lang="en-US" dirty="0"/>
            </a:br>
            <a:endParaRPr lang="en-US" dirty="0"/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Obtaining a Real Estate License</a:t>
            </a:r>
          </a:p>
          <a:p>
            <a:endParaRPr lang="en-US" b="1" dirty="0"/>
          </a:p>
          <a:p>
            <a:r>
              <a:rPr lang="en-US" b="1" dirty="0"/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8059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Obtaining a Real Estate License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Services requiring licensure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Generally, when parties perform a real estate service for another for consideration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Specific services generally requiring license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property management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appraising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counseling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syndicating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auctioning</a:t>
            </a:r>
          </a:p>
          <a:p>
            <a:pPr marL="400050" lvl="1" indent="0">
              <a:buNone/>
            </a:pPr>
            <a:endParaRPr lang="en-US" sz="1800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Obtaining a Real Estate License</a:t>
            </a:r>
          </a:p>
          <a:p>
            <a:endParaRPr lang="en-US" b="1" dirty="0"/>
          </a:p>
          <a:p>
            <a:r>
              <a:rPr lang="en-US" b="1" dirty="0"/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108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Obtaining a Real Estate License</a:t>
            </a:r>
          </a:p>
          <a:p>
            <a:pPr marL="0" indent="0">
              <a:buNone/>
            </a:pPr>
            <a:endParaRPr lang="en-US" sz="12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Parties exempted from licensure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wage-paid employees of property owners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transient facility  (</a:t>
            </a:r>
            <a:r>
              <a:rPr lang="en-US" dirty="0" err="1"/>
              <a:t>eg</a:t>
            </a:r>
            <a:r>
              <a:rPr lang="en-US" dirty="0"/>
              <a:t>, hotel) employees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condo or cooperative managers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cemetery lot merchants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attorneys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court-appointed representatives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Obtaining a Real Estate License</a:t>
            </a:r>
          </a:p>
          <a:p>
            <a:endParaRPr lang="en-US" b="1" dirty="0"/>
          </a:p>
          <a:p>
            <a:r>
              <a:rPr lang="en-US" b="1" dirty="0"/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762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Obtaining a Real Estate License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Types of license (see your state for specifics!)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Broker / salesperson states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individual 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salesperson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corporation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partnership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branch office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non-resident sales or broker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Broker – only states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managing 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broker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000" dirty="0"/>
              <a:t>business entities (see above)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Obtaining a Real Estate License</a:t>
            </a:r>
          </a:p>
          <a:p>
            <a:endParaRPr lang="en-US" b="1" dirty="0"/>
          </a:p>
          <a:p>
            <a:r>
              <a:rPr lang="en-US" b="1" dirty="0"/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630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Obtaining a Real Estate License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License status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Active if practicing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Inactive if not practicing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Inactive or expired if renewal requirements not met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Voided </a:t>
            </a:r>
            <a:r>
              <a:rPr lang="en-US" sz="2400" dirty="0"/>
              <a:t>licenses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by suspension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by revocation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by expiration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Obtaining a Real Estate License</a:t>
            </a:r>
          </a:p>
          <a:p>
            <a:endParaRPr lang="en-US" b="1" dirty="0"/>
          </a:p>
          <a:p>
            <a:r>
              <a:rPr lang="en-US" b="1" dirty="0"/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560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Obtaining a Real Estate License</a:t>
            </a:r>
          </a:p>
          <a:p>
            <a:pPr marL="0" indent="0">
              <a:buNone/>
            </a:pPr>
            <a:endParaRPr lang="en-US" sz="1200" b="1" dirty="0"/>
          </a:p>
          <a:p>
            <a:pPr marL="400050" lvl="1" indent="0">
              <a:buNone/>
            </a:pPr>
            <a:r>
              <a:rPr lang="en-US" sz="2400" b="1" dirty="0"/>
              <a:t>Licensing requirements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Personal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age, mental competence, general education, character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Specific education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completion of required real estate courses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Experience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may be required if applying for broker's license</a:t>
            </a:r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Obtaining a Real Estate License</a:t>
            </a:r>
          </a:p>
          <a:p>
            <a:endParaRPr lang="en-US" b="1" dirty="0"/>
          </a:p>
          <a:p>
            <a:r>
              <a:rPr lang="en-US" b="1" dirty="0"/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863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/>
              <a:t># 22: </a:t>
            </a:r>
            <a:br>
              <a:rPr lang="en-US" sz="2200" dirty="0"/>
            </a:br>
            <a:r>
              <a:rPr lang="en-US" sz="2200" dirty="0"/>
              <a:t>Real Estate Licensing and</a:t>
            </a:r>
            <a:br>
              <a:rPr lang="en-US" sz="2200" dirty="0"/>
            </a:br>
            <a:r>
              <a:rPr lang="en-US" sz="2200" dirty="0"/>
              <a:t>Regulation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License Regulation</a:t>
            </a:r>
          </a:p>
          <a:p>
            <a:pPr marL="0" indent="0">
              <a:buNone/>
            </a:pPr>
            <a:endParaRPr lang="en-US" sz="800" b="1" dirty="0"/>
          </a:p>
          <a:p>
            <a:pPr marL="400050" lvl="1" indent="0">
              <a:buNone/>
            </a:pPr>
            <a:r>
              <a:rPr lang="en-US" sz="2400" b="1" dirty="0"/>
              <a:t>The Real Estate Commission</a:t>
            </a:r>
            <a:endParaRPr lang="en-US" sz="1000" b="1" dirty="0"/>
          </a:p>
          <a:p>
            <a:pPr marL="400050" lvl="1" indent="0">
              <a:buNone/>
            </a:pPr>
            <a:endParaRPr lang="en-US" sz="9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State government entity that regulates and administers the license law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Oversees licensing process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Enforces license law provisions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Handles consumer and licensee complaints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Maintains education and research foundation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800100" lvl="2" indent="0">
              <a:buNone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475397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State License Law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Obtaining a Real Estate License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License Regulation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79177" y="2286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#22 R.E. Licensing &amp; Regulation          Slide 22-9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9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</TotalTime>
  <Words>824</Words>
  <Application>Microsoft Office PowerPoint</Application>
  <PresentationFormat>On-screen Show (4:3)</PresentationFormat>
  <Paragraphs>200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1_Office Theme</vt:lpstr>
      <vt:lpstr>Unit 22: REAL ESTATE LICENSING &amp; REGULATION</vt:lpstr>
      <vt:lpstr># 22:  Real Estate Licensing and Regulation</vt:lpstr>
      <vt:lpstr># 22:  Real Estate Licensing and Regulation</vt:lpstr>
      <vt:lpstr># 22:  Real Estate Licensing and Regulation</vt:lpstr>
      <vt:lpstr># 22:  Real Estate Licensing and Regulation</vt:lpstr>
      <vt:lpstr># 22:  Real Estate Licensing and Regulation</vt:lpstr>
      <vt:lpstr># 22:  Real Estate Licensing and Regulation</vt:lpstr>
      <vt:lpstr># 22:  Real Estate Licensing and Regulation</vt:lpstr>
      <vt:lpstr># 22:  Real Estate Licensing and Regulation</vt:lpstr>
      <vt:lpstr># 22:  Real Estate Licensing and Regulation</vt:lpstr>
      <vt:lpstr># 22:  Real Estate Licensing and Regulation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121</cp:revision>
  <cp:lastPrinted>2016-08-28T14:04:38Z</cp:lastPrinted>
  <dcterms:created xsi:type="dcterms:W3CDTF">2016-08-26T20:25:48Z</dcterms:created>
  <dcterms:modified xsi:type="dcterms:W3CDTF">2023-04-27T14:55:29Z</dcterms:modified>
</cp:coreProperties>
</file>